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72" r:id="rId3"/>
    <p:sldId id="257" r:id="rId4"/>
    <p:sldId id="258" r:id="rId5"/>
    <p:sldId id="259" r:id="rId6"/>
    <p:sldId id="260" r:id="rId7"/>
    <p:sldId id="261" r:id="rId8"/>
    <p:sldId id="262" r:id="rId9"/>
    <p:sldId id="263" r:id="rId10"/>
    <p:sldId id="264" r:id="rId11"/>
    <p:sldId id="268" r:id="rId12"/>
    <p:sldId id="273" r:id="rId13"/>
    <p:sldId id="274" r:id="rId14"/>
    <p:sldId id="275" r:id="rId15"/>
    <p:sldId id="277" r:id="rId16"/>
    <p:sldId id="278" r:id="rId17"/>
    <p:sldId id="279" r:id="rId18"/>
    <p:sldId id="280" r:id="rId19"/>
    <p:sldId id="265" r:id="rId20"/>
    <p:sldId id="266" r:id="rId21"/>
    <p:sldId id="267" r:id="rId22"/>
    <p:sldId id="269" r:id="rId23"/>
    <p:sldId id="270" r:id="rId24"/>
    <p:sldId id="271" r:id="rId2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3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67" autoAdjust="0"/>
    <p:restoredTop sz="94660"/>
  </p:normalViewPr>
  <p:slideViewPr>
    <p:cSldViewPr snapToObjects="1">
      <p:cViewPr varScale="1">
        <p:scale>
          <a:sx n="110" d="100"/>
          <a:sy n="110" d="100"/>
        </p:scale>
        <p:origin x="163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67357-3792-4589-BCA1-A9304B57F12E}" type="doc">
      <dgm:prSet loTypeId="urn:microsoft.com/office/officeart/2005/8/layout/default#1" loCatId="list" qsTypeId="urn:microsoft.com/office/officeart/2005/8/quickstyle/simple1" qsCatId="simple" csTypeId="urn:microsoft.com/office/officeart/2005/8/colors/accent1_2" csCatId="accent1" phldr="0"/>
      <dgm:spPr/>
      <dgm:t>
        <a:bodyPr/>
        <a:lstStyle/>
        <a:p>
          <a:endParaRPr lang="en-US"/>
        </a:p>
      </dgm:t>
    </dgm:pt>
    <dgm:pt modelId="{756D96E0-189A-4858-BB57-3D3E1DB5CE97}" type="pres">
      <dgm:prSet presAssocID="{B6167357-3792-4589-BCA1-A9304B57F12E}" presName="diagram" presStyleCnt="0">
        <dgm:presLayoutVars>
          <dgm:dir/>
          <dgm:resizeHandles val="exact"/>
        </dgm:presLayoutVars>
      </dgm:prSet>
      <dgm:spPr/>
      <dgm:t>
        <a:bodyPr/>
        <a:lstStyle/>
        <a:p>
          <a:endParaRPr lang="en-US"/>
        </a:p>
      </dgm:t>
    </dgm:pt>
  </dgm:ptLst>
  <dgm:cxnLst>
    <dgm:cxn modelId="{9D02401B-CAEA-43B2-B2A5-7F2C38A3BED9}" type="presOf" srcId="{B6167357-3792-4589-BCA1-A9304B57F12E}" destId="{756D96E0-189A-4858-BB57-3D3E1DB5CE97}" srcOrd="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8CD3763B-D2BA-4A8A-B3CE-37B6DA1436D2}"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F0DFA1-4CDF-4DD0-A92C-25419C8D62A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39E5FC7-AD60-41EF-9797-7D98B31F979B}"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991EEA-FC1D-443E-A57E-F4347BDC9A8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8A2FFFB-E93A-4227-81F6-6364094BEA2A}"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BFE42F-898D-4096-871D-80DC521A83DD}"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30FD696-F16A-4801-9E70-700FA09FB9A5}"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FD4ECAA-4B54-4552-883A-C75C57F493C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497CEAA-910B-46A6-B6BE-CC9D88B8D86E}" type="datetimeFigureOut">
              <a:rPr lang="en-US" smtClean="0"/>
              <a:pPr>
                <a:defRPr/>
              </a:pPr>
              <a:t>11/19/2014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1583D7-B2EB-47B1-9F75-0BC55B94831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D5F0BEAC-F17B-46D2-90AB-5051CECE1BCD}"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9CF9E4D-9C4E-43D5-B500-2619593EAC9E}"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AD60DDA-3779-48F7-B2A1-4EE6178668CB}" type="datetimeFigureOut">
              <a:rPr lang="en-US" smtClean="0"/>
              <a:pPr>
                <a:defRPr/>
              </a:pPr>
              <a:t>11/19/2014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21A29B4-00BE-4F43-BBED-B7F94F6134E7}"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006A8507-E103-4CBF-B98B-275826838BA6}" type="datetimeFigureOut">
              <a:rPr lang="en-US" smtClean="0"/>
              <a:pPr>
                <a:defRPr/>
              </a:pPr>
              <a:t>11/19/2014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FC89D4B-E1D6-4028-A687-17B25AC6BFF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87DEB7D-78E5-4837-865B-3D8331EF148E}" type="datetimeFigureOut">
              <a:rPr lang="en-US" smtClean="0"/>
              <a:pPr>
                <a:defRPr/>
              </a:pPr>
              <a:t>11/19/2014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774C6DD-26A8-4C80-87FA-A34BD4BE5D2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C1279A-A8E9-4C88-978A-07998120D790}"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3CE3A95-B9E8-4B17-BAB5-38E9C2600D6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BAC3FB7-48AB-4BD3-BF97-9BEA63085009}" type="datetimeFigureOut">
              <a:rPr lang="en-US" smtClean="0"/>
              <a:pPr>
                <a:defRPr/>
              </a:pPr>
              <a:t>11/19/2014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1AF9C43-D93B-4950-AE25-1E73293A728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8976CB9-D617-459F-82DF-085F4D9EA210}" type="datetimeFigureOut">
              <a:rPr lang="en-US" smtClean="0"/>
              <a:pPr>
                <a:defRPr/>
              </a:pPr>
              <a:t>11/19/2014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D1EEAD8-7897-47E2-90BB-665EA612E16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794000" y="838200"/>
            <a:ext cx="5664200" cy="2762250"/>
          </a:xfrm>
        </p:spPr>
        <p:txBody>
          <a:bodyPr/>
          <a:lstStyle/>
          <a:p>
            <a:r>
              <a:rPr lang="en-US" dirty="0" smtClean="0"/>
              <a:t>Hugo </a:t>
            </a:r>
            <a:br>
              <a:rPr lang="en-US" dirty="0" smtClean="0"/>
            </a:br>
            <a:r>
              <a:rPr lang="en-US" dirty="0" smtClean="0"/>
              <a:t>2011</a:t>
            </a:r>
          </a:p>
        </p:txBody>
      </p:sp>
      <p:pic>
        <p:nvPicPr>
          <p:cNvPr id="2052" name="Picture 3"/>
          <p:cNvPicPr>
            <a:picLocks noChangeAspect="1"/>
          </p:cNvPicPr>
          <p:nvPr/>
        </p:nvPicPr>
        <p:blipFill>
          <a:blip r:embed="rId2"/>
          <a:srcRect/>
          <a:stretch>
            <a:fillRect/>
          </a:stretch>
        </p:blipFill>
        <p:spPr bwMode="auto">
          <a:xfrm>
            <a:off x="0" y="60325"/>
            <a:ext cx="4587875" cy="6797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Filming Locations</a:t>
            </a:r>
          </a:p>
        </p:txBody>
      </p:sp>
      <p:sp>
        <p:nvSpPr>
          <p:cNvPr id="10243" name="Content Placeholder 2"/>
          <p:cNvSpPr>
            <a:spLocks noGrp="1"/>
          </p:cNvSpPr>
          <p:nvPr>
            <p:ph idx="1"/>
          </p:nvPr>
        </p:nvSpPr>
        <p:spPr/>
        <p:txBody>
          <a:bodyPr/>
          <a:lstStyle/>
          <a:p>
            <a:r>
              <a:rPr lang="en-US" smtClean="0"/>
              <a:t>Hugo was filmed at London’s Shepperton Studios as well as on locations in London, Paris and the Nene Valley Railway near Peterborough, who also loaned their original Compagnie Internationale des Wagons-Lits rolling stock to the studio.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Trivia</a:t>
            </a:r>
          </a:p>
        </p:txBody>
      </p:sp>
      <p:sp>
        <p:nvSpPr>
          <p:cNvPr id="11267" name="Content Placeholder 2"/>
          <p:cNvSpPr>
            <a:spLocks noGrp="1"/>
          </p:cNvSpPr>
          <p:nvPr>
            <p:ph idx="1"/>
          </p:nvPr>
        </p:nvSpPr>
        <p:spPr/>
        <p:txBody>
          <a:bodyPr/>
          <a:lstStyle/>
          <a:p>
            <a:r>
              <a:rPr lang="en-US" smtClean="0"/>
              <a:t>Martin Scorsese's first PG rated film in 18 years. </a:t>
            </a:r>
          </a:p>
          <a:p>
            <a:r>
              <a:rPr lang="en-US" smtClean="0"/>
              <a:t>Director Cameo:</a:t>
            </a:r>
          </a:p>
          <a:p>
            <a:r>
              <a:rPr lang="en-US" smtClean="0"/>
              <a:t>Martin Scorsese:  the photographer taking a picture of young George Melies outside his new studio and a minute later his voice can be heard in Melies' studio saying "good, that's good, yes".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i="1" dirty="0" smtClean="0"/>
              <a:t>“The </a:t>
            </a:r>
            <a:r>
              <a:rPr lang="en-US" i="1" dirty="0" err="1" smtClean="0"/>
              <a:t>Gare</a:t>
            </a:r>
            <a:r>
              <a:rPr lang="en-US" i="1" dirty="0" smtClean="0"/>
              <a:t> Montparnasse became famous for the derailment on 22 October 1895 of the Granville–Paris Express, which overran the buffer stop. The engine careered across the station concourse, crashed through a thick wall, shot across a terrace and smashed out of the station, plummeting onto the Place de Rennes. Two of the 131 passengers sustained injuries, along with the fireman and two conductors. A woman on the street below was killed by falling masonry. A conductor was given a 25-franc fine and the engine driver a 50-franc fine.”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eck 1.jpg"/>
          <p:cNvPicPr>
            <a:picLocks noGrp="1" noChangeAspect="1"/>
          </p:cNvPicPr>
          <p:nvPr>
            <p:ph idx="1"/>
          </p:nvPr>
        </p:nvPicPr>
        <p:blipFill>
          <a:blip r:embed="rId2"/>
          <a:stretch>
            <a:fillRect/>
          </a:stretch>
        </p:blipFill>
        <p:spPr>
          <a:xfrm>
            <a:off x="2076582" y="274638"/>
            <a:ext cx="5010018" cy="601202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eck 2.jpg"/>
          <p:cNvPicPr>
            <a:picLocks noGrp="1" noChangeAspect="1"/>
          </p:cNvPicPr>
          <p:nvPr>
            <p:ph idx="1"/>
          </p:nvPr>
        </p:nvPicPr>
        <p:blipFill>
          <a:blip r:embed="rId2"/>
          <a:stretch>
            <a:fillRect/>
          </a:stretch>
        </p:blipFill>
        <p:spPr>
          <a:xfrm>
            <a:off x="457200" y="762000"/>
            <a:ext cx="8001000" cy="5486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eck 4.jpg"/>
          <p:cNvPicPr>
            <a:picLocks noGrp="1" noChangeAspect="1"/>
          </p:cNvPicPr>
          <p:nvPr>
            <p:ph idx="1"/>
          </p:nvPr>
        </p:nvPicPr>
        <p:blipFill>
          <a:blip r:embed="rId2"/>
          <a:stretch>
            <a:fillRect/>
          </a:stretch>
        </p:blipFill>
        <p:spPr>
          <a:xfrm>
            <a:off x="457200" y="685800"/>
            <a:ext cx="8476147" cy="5638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eck 5.jpg"/>
          <p:cNvPicPr>
            <a:picLocks noGrp="1" noChangeAspect="1"/>
          </p:cNvPicPr>
          <p:nvPr>
            <p:ph idx="1"/>
          </p:nvPr>
        </p:nvPicPr>
        <p:blipFill>
          <a:blip r:embed="rId2"/>
          <a:stretch>
            <a:fillRect/>
          </a:stretch>
        </p:blipFill>
        <p:spPr>
          <a:xfrm>
            <a:off x="2071116" y="2262981"/>
            <a:ext cx="5001768" cy="3200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train-busting-through_315.jpg"/>
          <p:cNvPicPr>
            <a:picLocks noChangeAspect="1"/>
          </p:cNvPicPr>
          <p:nvPr/>
        </p:nvPicPr>
        <p:blipFill>
          <a:blip r:embed="rId7"/>
          <a:stretch>
            <a:fillRect/>
          </a:stretch>
        </p:blipFill>
        <p:spPr>
          <a:xfrm>
            <a:off x="1371600" y="303893"/>
            <a:ext cx="6072188" cy="655410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rain-crashed-through-sidewalk-profile_315.jpg"/>
          <p:cNvPicPr>
            <a:picLocks noGrp="1" noChangeAspect="1"/>
          </p:cNvPicPr>
          <p:nvPr>
            <p:ph idx="1"/>
          </p:nvPr>
        </p:nvPicPr>
        <p:blipFill>
          <a:blip r:embed="rId2"/>
          <a:stretch>
            <a:fillRect/>
          </a:stretch>
        </p:blipFill>
        <p:spPr>
          <a:xfrm>
            <a:off x="1371600" y="274638"/>
            <a:ext cx="6019800" cy="649756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Part 2</a:t>
            </a:r>
          </a:p>
        </p:txBody>
      </p:sp>
      <p:sp>
        <p:nvSpPr>
          <p:cNvPr id="12291" name="Content Placeholder 2"/>
          <p:cNvSpPr>
            <a:spLocks noGrp="1"/>
          </p:cNvSpPr>
          <p:nvPr>
            <p:ph idx="1"/>
          </p:nvPr>
        </p:nvSpPr>
        <p:spPr/>
        <p:txBody>
          <a:bodyPr/>
          <a:lstStyle/>
          <a:p>
            <a:r>
              <a:rPr lang="en-US" dirty="0" smtClean="0"/>
              <a:t>Journal entry   </a:t>
            </a:r>
          </a:p>
          <a:p>
            <a:endParaRPr lang="en-US">
              <a:solidFill>
                <a:schemeClr val="tx2">
                  <a:lumMod val="75000"/>
                </a:schemeClr>
              </a:solidFill>
            </a:endParaRPr>
          </a:p>
          <a:p>
            <a:r>
              <a:rPr lang="en-US" smtClean="0">
                <a:solidFill>
                  <a:schemeClr val="tx2">
                    <a:lumMod val="75000"/>
                  </a:schemeClr>
                </a:solidFill>
              </a:rPr>
              <a:t>Hugo </a:t>
            </a:r>
            <a:r>
              <a:rPr lang="en-US" dirty="0" smtClean="0">
                <a:solidFill>
                  <a:schemeClr val="tx2">
                    <a:lumMod val="75000"/>
                  </a:schemeClr>
                </a:solidFill>
              </a:rPr>
              <a:t>won an academy award for Best Visual Effects and Best Cinematography. From what you have seen so far do you agree that Hugo has great visual effects and cinematography? Why or why not?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100" normalizeH="0" baseline="0" noProof="0" dirty="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Thursday,  November 13, 2013</a:t>
            </a:r>
            <a:endParaRPr kumimoji="0" lang="en-US"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
        <p:nvSpPr>
          <p:cNvPr id="5" name="Content Placeholder 2"/>
          <p:cNvSpPr txBox="1">
            <a:spLocks/>
          </p:cNvSpPr>
          <p:nvPr/>
        </p:nvSpPr>
        <p:spPr>
          <a:xfrm>
            <a:off x="457200" y="1600200"/>
            <a:ext cx="8229600" cy="4525963"/>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JOURNAL:  What do you think of the film </a:t>
            </a:r>
            <a:r>
              <a:rPr kumimoji="0" lang="en-US" sz="2600" b="1" i="1" u="none" strike="noStrike" kern="1200" cap="none" spc="0" normalizeH="0" baseline="0" noProof="0" dirty="0" smtClean="0">
                <a:ln>
                  <a:noFill/>
                </a:ln>
                <a:solidFill>
                  <a:schemeClr val="tx1"/>
                </a:solidFill>
                <a:effectLst/>
                <a:uLnTx/>
                <a:uFillTx/>
                <a:latin typeface="+mn-lt"/>
                <a:ea typeface="+mn-ea"/>
                <a:cs typeface="+mn-cs"/>
              </a:rPr>
              <a:t>Hugo</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and why?</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Today: </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1. Notes on Hugo</a:t>
            </a:r>
          </a:p>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990600"/>
          </a:xfrm>
        </p:spPr>
        <p:txBody>
          <a:bodyPr/>
          <a:lstStyle/>
          <a:p>
            <a:r>
              <a:rPr lang="en-US" dirty="0" smtClean="0"/>
              <a:t>Historical Elements!</a:t>
            </a:r>
          </a:p>
        </p:txBody>
      </p:sp>
      <p:sp>
        <p:nvSpPr>
          <p:cNvPr id="3" name="Content Placeholder 2"/>
          <p:cNvSpPr>
            <a:spLocks noGrp="1"/>
          </p:cNvSpPr>
          <p:nvPr>
            <p:ph idx="1"/>
          </p:nvPr>
        </p:nvSpPr>
        <p:spPr>
          <a:xfrm>
            <a:off x="457200" y="838200"/>
            <a:ext cx="8229600" cy="5287963"/>
          </a:xfrm>
        </p:spPr>
        <p:txBody>
          <a:bodyPr rtlCol="0">
            <a:normAutofit fontScale="77500" lnSpcReduction="20000"/>
          </a:bodyPr>
          <a:lstStyle/>
          <a:p>
            <a:pPr fontAlgn="auto">
              <a:spcAft>
                <a:spcPts val="0"/>
              </a:spcAft>
              <a:buFont typeface="Arial"/>
              <a:buChar char="•"/>
              <a:defRPr/>
            </a:pPr>
            <a:r>
              <a:rPr lang="en-US" dirty="0" smtClean="0"/>
              <a:t>The overall </a:t>
            </a:r>
            <a:r>
              <a:rPr lang="en-US" dirty="0" err="1" smtClean="0"/>
              <a:t>backstory</a:t>
            </a:r>
            <a:r>
              <a:rPr lang="en-US" dirty="0" smtClean="0"/>
              <a:t> and primary features of </a:t>
            </a:r>
            <a:r>
              <a:rPr lang="en-US" dirty="0" smtClean="0">
                <a:solidFill>
                  <a:srgbClr val="660066"/>
                </a:solidFill>
              </a:rPr>
              <a:t>Georges </a:t>
            </a:r>
            <a:r>
              <a:rPr lang="en-US" dirty="0" err="1" smtClean="0">
                <a:solidFill>
                  <a:srgbClr val="660066"/>
                </a:solidFill>
              </a:rPr>
              <a:t>Méliès</a:t>
            </a:r>
            <a:r>
              <a:rPr lang="en-US" dirty="0" smtClean="0">
                <a:solidFill>
                  <a:srgbClr val="660066"/>
                </a:solidFill>
              </a:rPr>
              <a:t>' life as depicted in the film are largely accurate:</a:t>
            </a:r>
            <a:r>
              <a:rPr lang="en-US" dirty="0" smtClean="0"/>
              <a:t> </a:t>
            </a:r>
          </a:p>
          <a:p>
            <a:pPr fontAlgn="auto">
              <a:spcAft>
                <a:spcPts val="0"/>
              </a:spcAft>
              <a:buFont typeface="Arial"/>
              <a:buChar char="•"/>
              <a:defRPr/>
            </a:pPr>
            <a:r>
              <a:rPr lang="en-US" dirty="0" smtClean="0"/>
              <a:t>he did become interested in film after seeing a demonstration of the </a:t>
            </a:r>
            <a:r>
              <a:rPr lang="en-US" dirty="0" err="1" smtClean="0"/>
              <a:t>Lumière</a:t>
            </a:r>
            <a:r>
              <a:rPr lang="en-US" dirty="0" smtClean="0"/>
              <a:t> brothers' camera, he was a magician and toymaker, </a:t>
            </a:r>
          </a:p>
          <a:p>
            <a:pPr fontAlgn="auto">
              <a:spcAft>
                <a:spcPts val="0"/>
              </a:spcAft>
              <a:buFont typeface="Arial"/>
              <a:buChar char="•"/>
              <a:defRPr/>
            </a:pPr>
            <a:r>
              <a:rPr lang="en-US" dirty="0" smtClean="0"/>
              <a:t>he experimented with automata, he did own a theatre (Theatre Robert-</a:t>
            </a:r>
            <a:r>
              <a:rPr lang="en-US" dirty="0" err="1" smtClean="0"/>
              <a:t>Houdin</a:t>
            </a:r>
            <a:r>
              <a:rPr lang="en-US" dirty="0" smtClean="0"/>
              <a:t>),</a:t>
            </a:r>
          </a:p>
          <a:p>
            <a:pPr fontAlgn="auto">
              <a:spcAft>
                <a:spcPts val="0"/>
              </a:spcAft>
              <a:buFont typeface="Arial"/>
              <a:buChar char="•"/>
              <a:defRPr/>
            </a:pPr>
            <a:r>
              <a:rPr lang="en-US" dirty="0" smtClean="0"/>
              <a:t> he was forced into bankruptcy, </a:t>
            </a:r>
          </a:p>
          <a:p>
            <a:pPr fontAlgn="auto">
              <a:spcAft>
                <a:spcPts val="0"/>
              </a:spcAft>
              <a:buFont typeface="Arial"/>
              <a:buChar char="•"/>
              <a:defRPr/>
            </a:pPr>
            <a:r>
              <a:rPr lang="en-US" dirty="0" smtClean="0"/>
              <a:t>his film stock was reportedly melted down for its cellulose, </a:t>
            </a:r>
          </a:p>
          <a:p>
            <a:pPr fontAlgn="auto">
              <a:spcAft>
                <a:spcPts val="0"/>
              </a:spcAft>
              <a:buFont typeface="Arial"/>
              <a:buChar char="•"/>
              <a:defRPr/>
            </a:pPr>
            <a:r>
              <a:rPr lang="en-US" dirty="0" smtClean="0"/>
              <a:t>he became a toy salesman at the Montparnasse station, </a:t>
            </a:r>
          </a:p>
          <a:p>
            <a:pPr fontAlgn="auto">
              <a:spcAft>
                <a:spcPts val="0"/>
              </a:spcAft>
              <a:buFont typeface="Arial"/>
              <a:buChar char="•"/>
              <a:defRPr/>
            </a:pPr>
            <a:r>
              <a:rPr lang="en-US" dirty="0" smtClean="0"/>
              <a:t>and he was eventually awarded the </a:t>
            </a:r>
            <a:r>
              <a:rPr lang="en-US" dirty="0" err="1" smtClean="0"/>
              <a:t>Légion</a:t>
            </a:r>
            <a:r>
              <a:rPr lang="en-US" dirty="0" smtClean="0"/>
              <a:t> </a:t>
            </a:r>
            <a:r>
              <a:rPr lang="en-US" dirty="0" err="1" smtClean="0"/>
              <a:t>d'honneur</a:t>
            </a:r>
            <a:r>
              <a:rPr lang="en-US" dirty="0" smtClean="0"/>
              <a:t> (Legion of honor) medal after a period of terrible neglect. </a:t>
            </a:r>
          </a:p>
          <a:p>
            <a:pPr fontAlgn="auto">
              <a:spcAft>
                <a:spcPts val="0"/>
              </a:spcAft>
              <a:buFont typeface="Arial"/>
              <a:buChar char="•"/>
              <a:defRPr/>
            </a:pPr>
            <a:r>
              <a:rPr lang="en-US" dirty="0" smtClean="0"/>
              <a:t>Many of the early silent films shown in the movie are </a:t>
            </a:r>
            <a:r>
              <a:rPr lang="en-US" dirty="0" err="1" smtClean="0"/>
              <a:t>Méliès's</a:t>
            </a:r>
            <a:r>
              <a:rPr lang="en-US" dirty="0" smtClean="0"/>
              <a:t> actual works, such as Le voyage </a:t>
            </a:r>
            <a:r>
              <a:rPr lang="en-US" dirty="0" err="1" smtClean="0"/>
              <a:t>dans</a:t>
            </a:r>
            <a:r>
              <a:rPr lang="en-US" dirty="0" smtClean="0"/>
              <a:t> la </a:t>
            </a:r>
            <a:r>
              <a:rPr lang="en-US" dirty="0" err="1" smtClean="0"/>
              <a:t>lune</a:t>
            </a:r>
            <a:r>
              <a:rPr lang="en-US" dirty="0" smtClean="0"/>
              <a:t> (1902).</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Goofs</a:t>
            </a:r>
          </a:p>
        </p:txBody>
      </p:sp>
      <p:sp>
        <p:nvSpPr>
          <p:cNvPr id="3" name="Content Placeholder 2"/>
          <p:cNvSpPr>
            <a:spLocks noGrp="1"/>
          </p:cNvSpPr>
          <p:nvPr>
            <p:ph idx="1"/>
          </p:nvPr>
        </p:nvSpPr>
        <p:spPr/>
        <p:txBody>
          <a:bodyPr rtlCol="0">
            <a:normAutofit fontScale="92500"/>
          </a:bodyPr>
          <a:lstStyle/>
          <a:p>
            <a:pPr fontAlgn="auto">
              <a:spcAft>
                <a:spcPts val="0"/>
              </a:spcAft>
              <a:buFont typeface="Arial"/>
              <a:buChar char="•"/>
              <a:defRPr/>
            </a:pPr>
            <a:r>
              <a:rPr lang="en-US" dirty="0" smtClean="0"/>
              <a:t>In the two scenes with a close-up on the tracks, you can see the rail fixed to cross-ties by </a:t>
            </a:r>
            <a:r>
              <a:rPr lang="en-US" dirty="0" err="1" smtClean="0"/>
              <a:t>Pandrol</a:t>
            </a:r>
            <a:r>
              <a:rPr lang="en-US" dirty="0" smtClean="0"/>
              <a:t> clips, instead of traditional bolts. </a:t>
            </a:r>
            <a:r>
              <a:rPr lang="en-US" dirty="0" err="1" smtClean="0"/>
              <a:t>Pandrol</a:t>
            </a:r>
            <a:r>
              <a:rPr lang="en-US" dirty="0" smtClean="0"/>
              <a:t> clips were used for the first time in 1957.   </a:t>
            </a:r>
          </a:p>
          <a:p>
            <a:pPr fontAlgn="auto">
              <a:spcAft>
                <a:spcPts val="0"/>
              </a:spcAft>
              <a:buFont typeface="Arial"/>
              <a:buChar char="•"/>
              <a:defRPr/>
            </a:pPr>
            <a:r>
              <a:rPr lang="en-US" dirty="0" smtClean="0"/>
              <a:t>The movie is set in 1931. From 1925 to 1934 the Eiffel tower had illuminated signs for Citroën adorned three of the tower's four sides. However in the movie the lights on the tower are as they are today, with no Citroën sign on it.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Character erros</a:t>
            </a:r>
          </a:p>
        </p:txBody>
      </p:sp>
      <p:sp>
        <p:nvSpPr>
          <p:cNvPr id="3" name="Content Placeholder 2"/>
          <p:cNvSpPr>
            <a:spLocks noGrp="1"/>
          </p:cNvSpPr>
          <p:nvPr>
            <p:ph idx="1"/>
          </p:nvPr>
        </p:nvSpPr>
        <p:spPr/>
        <p:txBody>
          <a:bodyPr rtlCol="0">
            <a:normAutofit fontScale="92500" lnSpcReduction="20000"/>
          </a:bodyPr>
          <a:lstStyle/>
          <a:p>
            <a:pPr fontAlgn="auto">
              <a:spcAft>
                <a:spcPts val="0"/>
              </a:spcAft>
              <a:buFont typeface="Arial"/>
              <a:buChar char="•"/>
              <a:defRPr/>
            </a:pPr>
            <a:r>
              <a:rPr lang="en-US" dirty="0" smtClean="0"/>
              <a:t>In the old footage you see ALL women with unshaven armpits however in the recreated history by Scorsese, Georges </a:t>
            </a:r>
            <a:r>
              <a:rPr lang="en-US" dirty="0" err="1" smtClean="0"/>
              <a:t>Melliers</a:t>
            </a:r>
            <a:r>
              <a:rPr lang="en-US" dirty="0" smtClean="0"/>
              <a:t>' wife Jeanne (Helen </a:t>
            </a:r>
            <a:r>
              <a:rPr lang="en-US" dirty="0" err="1" smtClean="0"/>
              <a:t>McCrory</a:t>
            </a:r>
            <a:r>
              <a:rPr lang="en-US" dirty="0" smtClean="0"/>
              <a:t>) appears with modern clean shaven armpits.   </a:t>
            </a:r>
          </a:p>
          <a:p>
            <a:pPr fontAlgn="auto">
              <a:spcAft>
                <a:spcPts val="0"/>
              </a:spcAft>
              <a:buFont typeface="Arial"/>
              <a:buChar char="•"/>
              <a:defRPr/>
            </a:pPr>
            <a:r>
              <a:rPr lang="en-US" dirty="0" smtClean="0"/>
              <a:t>(At 01:08) When the Station Inspector first talks to </a:t>
            </a:r>
            <a:r>
              <a:rPr lang="en-US" dirty="0" err="1" smtClean="0"/>
              <a:t>Lisette</a:t>
            </a:r>
            <a:r>
              <a:rPr lang="en-US" dirty="0" smtClean="0"/>
              <a:t> he comments on the "Posies", asks if they are smelly and smells them, and then </a:t>
            </a:r>
            <a:r>
              <a:rPr lang="en-US" dirty="0" err="1" smtClean="0"/>
              <a:t>Lisette</a:t>
            </a:r>
            <a:r>
              <a:rPr lang="en-US" dirty="0" smtClean="0"/>
              <a:t> places one in his uniform. However, the flowers that they point to, smell, and place are all actually Irises, not Posies.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Continuity Errors</a:t>
            </a:r>
          </a:p>
        </p:txBody>
      </p:sp>
      <p:sp>
        <p:nvSpPr>
          <p:cNvPr id="16387" name="Content Placeholder 2"/>
          <p:cNvSpPr>
            <a:spLocks noGrp="1"/>
          </p:cNvSpPr>
          <p:nvPr>
            <p:ph idx="1"/>
          </p:nvPr>
        </p:nvSpPr>
        <p:spPr/>
        <p:txBody>
          <a:bodyPr/>
          <a:lstStyle/>
          <a:p>
            <a:r>
              <a:rPr lang="en-US" smtClean="0"/>
              <a:t>After Tabar finishes the showing "Earth to the Moon", the reel is still full. When Méliès enters the room the reel is empty </a:t>
            </a:r>
          </a:p>
          <a:p>
            <a:endParaRPr lang="en-US" smtClean="0"/>
          </a:p>
          <a:p>
            <a:r>
              <a:rPr lang="en-US" smtClean="0"/>
              <a:t>When Georges tells Hugo that he has to work for him, a doll in the foreground changes places.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Related websites for teachers</a:t>
            </a:r>
          </a:p>
        </p:txBody>
      </p:sp>
      <p:sp>
        <p:nvSpPr>
          <p:cNvPr id="17411" name="Content Placeholder 2"/>
          <p:cNvSpPr>
            <a:spLocks noGrp="1"/>
          </p:cNvSpPr>
          <p:nvPr>
            <p:ph idx="1"/>
          </p:nvPr>
        </p:nvSpPr>
        <p:spPr/>
        <p:txBody>
          <a:bodyPr/>
          <a:lstStyle/>
          <a:p>
            <a:r>
              <a:rPr lang="en-US" dirty="0" smtClean="0"/>
              <a:t>http://eduscapes.com/library/i/invention_of_hugo_cabret.htm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smtClean="0"/>
              <a:t>Write what is it </a:t>
            </a:r>
            <a:r>
              <a:rPr lang="en-US" dirty="0" smtClean="0">
                <a:solidFill>
                  <a:srgbClr val="FF0000"/>
                </a:solidFill>
              </a:rPr>
              <a:t>red</a:t>
            </a:r>
            <a:r>
              <a:rPr lang="en-US" dirty="0" smtClean="0"/>
              <a:t>!</a:t>
            </a:r>
          </a:p>
        </p:txBody>
      </p:sp>
      <p:sp>
        <p:nvSpPr>
          <p:cNvPr id="3075" name="Content Placeholder 2"/>
          <p:cNvSpPr>
            <a:spLocks noGrp="1"/>
          </p:cNvSpPr>
          <p:nvPr>
            <p:ph idx="1"/>
          </p:nvPr>
        </p:nvSpPr>
        <p:spPr/>
        <p:txBody>
          <a:bodyPr/>
          <a:lstStyle/>
          <a:p>
            <a:r>
              <a:rPr lang="en-US" dirty="0" smtClean="0"/>
              <a:t>Hugo is a </a:t>
            </a:r>
            <a:r>
              <a:rPr lang="en-US" b="1" dirty="0" smtClean="0">
                <a:solidFill>
                  <a:srgbClr val="FF0000"/>
                </a:solidFill>
              </a:rPr>
              <a:t>2011 3D fantasy adventure drama film set in Paris, France</a:t>
            </a:r>
            <a:r>
              <a:rPr lang="en-US" dirty="0" smtClean="0"/>
              <a:t> based </a:t>
            </a:r>
            <a:r>
              <a:rPr lang="en-US" dirty="0" smtClean="0">
                <a:solidFill>
                  <a:srgbClr val="FF0000"/>
                </a:solidFill>
              </a:rPr>
              <a:t>on </a:t>
            </a:r>
            <a:r>
              <a:rPr lang="en-US" b="1" dirty="0" smtClean="0">
                <a:solidFill>
                  <a:srgbClr val="FF0000"/>
                </a:solidFill>
              </a:rPr>
              <a:t>Brian Selznick's novel The Invention of Hugo </a:t>
            </a:r>
            <a:r>
              <a:rPr lang="en-US" b="1" dirty="0" err="1" smtClean="0">
                <a:solidFill>
                  <a:srgbClr val="FF0000"/>
                </a:solidFill>
              </a:rPr>
              <a:t>Cabret</a:t>
            </a:r>
            <a:r>
              <a:rPr lang="en-US" dirty="0" smtClean="0"/>
              <a:t> about a boy who lives alone in a </a:t>
            </a:r>
            <a:r>
              <a:rPr lang="en-US" b="1" dirty="0" smtClean="0">
                <a:solidFill>
                  <a:srgbClr val="FF0000"/>
                </a:solidFill>
              </a:rPr>
              <a:t>Paris railway station</a:t>
            </a:r>
            <a:r>
              <a:rPr lang="en-US" dirty="0" smtClean="0"/>
              <a:t> and the enigmatic owner of a toy shop there. It is </a:t>
            </a:r>
            <a:r>
              <a:rPr lang="en-US" b="1" dirty="0" smtClean="0">
                <a:solidFill>
                  <a:srgbClr val="FF0000"/>
                </a:solidFill>
              </a:rPr>
              <a:t>directed by Martin Scorsese </a:t>
            </a:r>
            <a:r>
              <a:rPr lang="en-US" dirty="0" smtClean="0"/>
              <a:t>and written by John Logan.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794000" y="274638"/>
            <a:ext cx="5892800" cy="1143000"/>
          </a:xfrm>
        </p:spPr>
        <p:txBody>
          <a:bodyPr/>
          <a:lstStyle/>
          <a:p>
            <a:r>
              <a:rPr lang="en-US" b="1" dirty="0" smtClean="0"/>
              <a:t>Martin Scorsese</a:t>
            </a:r>
          </a:p>
        </p:txBody>
      </p:sp>
      <p:sp>
        <p:nvSpPr>
          <p:cNvPr id="3" name="Content Placeholder 2"/>
          <p:cNvSpPr>
            <a:spLocks noGrp="1"/>
          </p:cNvSpPr>
          <p:nvPr>
            <p:ph idx="1"/>
          </p:nvPr>
        </p:nvSpPr>
        <p:spPr>
          <a:xfrm>
            <a:off x="1879600" y="1600200"/>
            <a:ext cx="7112000" cy="4525963"/>
          </a:xfrm>
        </p:spPr>
        <p:style>
          <a:lnRef idx="1">
            <a:schemeClr val="accent1"/>
          </a:lnRef>
          <a:fillRef idx="2">
            <a:schemeClr val="accent1"/>
          </a:fillRef>
          <a:effectRef idx="1">
            <a:schemeClr val="accent1"/>
          </a:effectRef>
          <a:fontRef idx="minor">
            <a:schemeClr val="dk1"/>
          </a:fontRef>
        </p:style>
        <p:txBody>
          <a:bodyPr rtlCol="0">
            <a:normAutofit/>
          </a:bodyPr>
          <a:lstStyle/>
          <a:p>
            <a:pPr marL="0" lvl="4" fontAlgn="auto">
              <a:spcAft>
                <a:spcPts val="0"/>
              </a:spcAft>
              <a:buFont typeface="Arial"/>
              <a:buNone/>
              <a:defRPr/>
            </a:pPr>
            <a:r>
              <a:rPr lang="en-US" dirty="0" smtClean="0"/>
              <a:t>American film director, screenwriter, producer, actor, and film historian</a:t>
            </a:r>
          </a:p>
          <a:p>
            <a:pPr marL="0" lvl="4" fontAlgn="auto">
              <a:spcAft>
                <a:spcPts val="0"/>
              </a:spcAft>
              <a:buFont typeface="Arial"/>
              <a:buNone/>
              <a:defRPr/>
            </a:pPr>
            <a:endParaRPr lang="en-US" dirty="0" smtClean="0"/>
          </a:p>
          <a:p>
            <a:pPr marL="0" lvl="4" fontAlgn="auto">
              <a:spcAft>
                <a:spcPts val="0"/>
              </a:spcAft>
              <a:buFont typeface="Arial"/>
              <a:buNone/>
              <a:defRPr/>
            </a:pPr>
            <a:r>
              <a:rPr lang="en-US" sz="3200" dirty="0" smtClean="0"/>
              <a:t>hailed as one of the most significant and influential American filmmakers of all time</a:t>
            </a:r>
            <a:r>
              <a:rPr lang="en-US" dirty="0" smtClean="0"/>
              <a:t>, directing landmark films such as Mean Streets (1973), Taxi Driver (1976), Raging Bull (1980), and </a:t>
            </a:r>
            <a:r>
              <a:rPr lang="en-US" dirty="0" err="1" smtClean="0"/>
              <a:t>Goodfellas</a:t>
            </a:r>
            <a:r>
              <a:rPr lang="en-US" dirty="0" smtClean="0"/>
              <a:t> (1990)</a:t>
            </a:r>
          </a:p>
          <a:p>
            <a:pPr marL="0" lvl="4" fontAlgn="auto">
              <a:spcAft>
                <a:spcPts val="0"/>
              </a:spcAft>
              <a:buFont typeface="Arial"/>
              <a:buNone/>
              <a:defRPr/>
            </a:pPr>
            <a:endParaRPr lang="en-US" dirty="0" smtClean="0"/>
          </a:p>
          <a:p>
            <a:pPr marL="0" lvl="4" fontAlgn="auto">
              <a:spcAft>
                <a:spcPts val="0"/>
              </a:spcAft>
              <a:buFont typeface="Arial"/>
              <a:buNone/>
              <a:defRPr/>
            </a:pPr>
            <a:r>
              <a:rPr lang="en-US" dirty="0" smtClean="0"/>
              <a:t>recipient of the AFI Life Achievement Award for his contributions to the cinema, and has won Academy Award, Emmys, Golden Globes, </a:t>
            </a:r>
            <a:r>
              <a:rPr lang="en-US" dirty="0" err="1" smtClean="0"/>
              <a:t>BAFTAs</a:t>
            </a:r>
            <a:r>
              <a:rPr lang="en-US" dirty="0" smtClean="0"/>
              <a:t>, and DGA Awards</a:t>
            </a:r>
          </a:p>
          <a:p>
            <a:pPr marL="0" lvl="4" fontAlgn="auto">
              <a:spcAft>
                <a:spcPts val="0"/>
              </a:spcAft>
              <a:buFont typeface="Arial"/>
              <a:buNone/>
              <a:defRPr/>
            </a:pPr>
            <a:endParaRPr lang="en-US" dirty="0"/>
          </a:p>
          <a:p>
            <a:pPr marL="0" lvl="4" fontAlgn="auto">
              <a:spcAft>
                <a:spcPts val="0"/>
              </a:spcAft>
              <a:buFont typeface="Arial"/>
              <a:buNone/>
              <a:defRPr/>
            </a:pPr>
            <a:endParaRPr lang="en-US" dirty="0" smtClean="0"/>
          </a:p>
          <a:p>
            <a:pPr lvl="4" fontAlgn="auto">
              <a:spcAft>
                <a:spcPts val="0"/>
              </a:spcAft>
              <a:buFont typeface="Arial"/>
              <a:buChar char="»"/>
              <a:defRPr/>
            </a:pPr>
            <a:endParaRPr lang="en-US" dirty="0" smtClean="0"/>
          </a:p>
        </p:txBody>
      </p:sp>
      <p:pic>
        <p:nvPicPr>
          <p:cNvPr id="4099" name="Picture 3"/>
          <p:cNvPicPr>
            <a:picLocks noChangeAspect="1"/>
          </p:cNvPicPr>
          <p:nvPr/>
        </p:nvPicPr>
        <p:blipFill>
          <a:blip r:embed="rId2"/>
          <a:srcRect/>
          <a:stretch>
            <a:fillRect/>
          </a:stretch>
        </p:blipFill>
        <p:spPr bwMode="auto">
          <a:xfrm>
            <a:off x="50800" y="0"/>
            <a:ext cx="1828800"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a:xfrm>
            <a:off x="685800" y="3200400"/>
            <a:ext cx="8001000" cy="2925763"/>
          </a:xfrm>
        </p:spPr>
        <p:txBody>
          <a:bodyPr rtlCol="0">
            <a:normAutofit lnSpcReduction="10000"/>
          </a:bodyPr>
          <a:lstStyle/>
          <a:p>
            <a:pPr fontAlgn="auto">
              <a:spcAft>
                <a:spcPts val="0"/>
              </a:spcAft>
              <a:buFont typeface="Arial"/>
              <a:buChar char="•"/>
              <a:defRPr/>
            </a:pPr>
            <a:r>
              <a:rPr lang="en-US" dirty="0" smtClean="0"/>
              <a:t>Hugo is </a:t>
            </a:r>
            <a:r>
              <a:rPr lang="en-US" dirty="0" err="1" smtClean="0">
                <a:solidFill>
                  <a:srgbClr val="660066"/>
                </a:solidFill>
              </a:rPr>
              <a:t>Scorsese's</a:t>
            </a:r>
            <a:r>
              <a:rPr lang="en-US" dirty="0" smtClean="0">
                <a:solidFill>
                  <a:srgbClr val="660066"/>
                </a:solidFill>
              </a:rPr>
              <a:t> first film shot in 3D, </a:t>
            </a:r>
            <a:r>
              <a:rPr lang="en-US" dirty="0" smtClean="0"/>
              <a:t>of which the filmmaker remarked: "I found 3D to be really interesting, because the actors were more upfront emotionally. Their slightest move, their slightest intention is picked up much more precisely.”</a:t>
            </a:r>
            <a:endParaRPr lang="en-US" dirty="0"/>
          </a:p>
        </p:txBody>
      </p:sp>
      <p:pic>
        <p:nvPicPr>
          <p:cNvPr id="5124" name="Picture 3"/>
          <p:cNvPicPr>
            <a:picLocks noChangeAspect="1"/>
          </p:cNvPicPr>
          <p:nvPr/>
        </p:nvPicPr>
        <p:blipFill>
          <a:blip r:embed="rId2"/>
          <a:srcRect/>
          <a:stretch>
            <a:fillRect/>
          </a:stretch>
        </p:blipFill>
        <p:spPr bwMode="auto">
          <a:xfrm>
            <a:off x="2603500" y="0"/>
            <a:ext cx="3937000"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6147" name="Content Placeholder 2"/>
          <p:cNvSpPr>
            <a:spLocks noGrp="1"/>
          </p:cNvSpPr>
          <p:nvPr>
            <p:ph idx="1"/>
          </p:nvPr>
        </p:nvSpPr>
        <p:spPr>
          <a:xfrm>
            <a:off x="457200" y="2438400"/>
            <a:ext cx="8229600" cy="3687763"/>
          </a:xfrm>
        </p:spPr>
        <p:txBody>
          <a:bodyPr>
            <a:normAutofit/>
          </a:bodyPr>
          <a:lstStyle/>
          <a:p>
            <a:r>
              <a:rPr lang="en-US" dirty="0" smtClean="0"/>
              <a:t>Hugo was </a:t>
            </a:r>
            <a:r>
              <a:rPr lang="en-US" dirty="0" smtClean="0">
                <a:solidFill>
                  <a:srgbClr val="660066"/>
                </a:solidFill>
              </a:rPr>
              <a:t>nominated for 11 Academy Awards</a:t>
            </a:r>
            <a:r>
              <a:rPr lang="en-US" dirty="0" smtClean="0"/>
              <a:t>, making it the most nominated film of 2011, including a Best Picture nomination and a Best Director nomination for Martin Scorsese, and the film </a:t>
            </a:r>
            <a:r>
              <a:rPr lang="en-US" dirty="0" smtClean="0">
                <a:solidFill>
                  <a:srgbClr val="660066"/>
                </a:solidFill>
              </a:rPr>
              <a:t>won five: Best Sound Mixing, Best Sound Editing, Best Art Direction, Best Visual Effects and Best Cinematography.</a:t>
            </a:r>
          </a:p>
        </p:txBody>
      </p:sp>
      <p:pic>
        <p:nvPicPr>
          <p:cNvPr id="6148" name="Picture 3"/>
          <p:cNvPicPr>
            <a:picLocks noChangeAspect="1"/>
          </p:cNvPicPr>
          <p:nvPr/>
        </p:nvPicPr>
        <p:blipFill>
          <a:blip r:embed="rId2"/>
          <a:srcRect/>
          <a:stretch>
            <a:fillRect/>
          </a:stretch>
        </p:blipFill>
        <p:spPr bwMode="auto">
          <a:xfrm>
            <a:off x="2438400" y="280988"/>
            <a:ext cx="3568700"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rot="512642">
            <a:off x="457200" y="381000"/>
            <a:ext cx="8229600" cy="990600"/>
          </a:xfrm>
        </p:spPr>
        <p:txBody>
          <a:bodyPr/>
          <a:lstStyle/>
          <a:p>
            <a:r>
              <a:rPr lang="en-US" dirty="0" smtClean="0"/>
              <a:t>]</a:t>
            </a:r>
          </a:p>
        </p:txBody>
      </p:sp>
      <p:sp>
        <p:nvSpPr>
          <p:cNvPr id="3" name="Content Placeholder 2"/>
          <p:cNvSpPr>
            <a:spLocks noGrp="1"/>
          </p:cNvSpPr>
          <p:nvPr>
            <p:ph idx="1"/>
          </p:nvPr>
        </p:nvSpPr>
        <p:spPr>
          <a:xfrm>
            <a:off x="1399521" y="731837"/>
            <a:ext cx="7315200" cy="6126163"/>
          </a:xfrm>
        </p:spPr>
        <p:txBody>
          <a:bodyPr rtlCol="0">
            <a:normAutofit lnSpcReduction="10000"/>
          </a:bodyPr>
          <a:lstStyle/>
          <a:p>
            <a:pPr fontAlgn="auto">
              <a:spcAft>
                <a:spcPts val="0"/>
              </a:spcAft>
              <a:buFont typeface="Arial"/>
              <a:buChar char="•"/>
              <a:defRPr/>
            </a:pPr>
            <a:r>
              <a:rPr lang="en-US" dirty="0" smtClean="0">
                <a:solidFill>
                  <a:srgbClr val="660066"/>
                </a:solidFill>
              </a:rPr>
              <a:t>Ben Kingsley 	..      Georges </a:t>
            </a:r>
            <a:r>
              <a:rPr lang="en-US" dirty="0" err="1" smtClean="0">
                <a:solidFill>
                  <a:srgbClr val="660066"/>
                </a:solidFill>
              </a:rPr>
              <a:t>Méliès</a:t>
            </a:r>
            <a:endParaRPr lang="en-US" dirty="0" smtClean="0">
              <a:solidFill>
                <a:srgbClr val="660066"/>
              </a:solidFill>
            </a:endParaRPr>
          </a:p>
          <a:p>
            <a:pPr fontAlgn="auto">
              <a:spcAft>
                <a:spcPts val="0"/>
              </a:spcAft>
              <a:buFont typeface="Arial"/>
              <a:buChar char="•"/>
              <a:defRPr/>
            </a:pPr>
            <a:r>
              <a:rPr lang="en-US" sz="2400" dirty="0" smtClean="0"/>
              <a:t>English Actor known for starring as Mohandas Gandhi in the film Gandhi in 1982, for which he won the Academy Award for Best Actor. He is also known for his performances in the films Schindler's List (1993), Sexy Beast (2000) and House of Sand and Fog (2003).</a:t>
            </a:r>
          </a:p>
          <a:p>
            <a:pPr fontAlgn="auto">
              <a:spcAft>
                <a:spcPts val="0"/>
              </a:spcAft>
              <a:buFont typeface="Arial"/>
              <a:buChar char="•"/>
              <a:defRPr/>
            </a:pPr>
            <a:r>
              <a:rPr lang="en-US" dirty="0" err="1" smtClean="0">
                <a:solidFill>
                  <a:srgbClr val="4F3A72"/>
                </a:solidFill>
              </a:rPr>
              <a:t>Sacha</a:t>
            </a:r>
            <a:r>
              <a:rPr lang="en-US" dirty="0" smtClean="0">
                <a:solidFill>
                  <a:srgbClr val="4F3A72"/>
                </a:solidFill>
              </a:rPr>
              <a:t> Baron Cohen .. Station Inspector</a:t>
            </a:r>
          </a:p>
          <a:p>
            <a:pPr fontAlgn="auto">
              <a:spcAft>
                <a:spcPts val="0"/>
              </a:spcAft>
              <a:buFont typeface="Arial"/>
              <a:buChar char="•"/>
              <a:defRPr/>
            </a:pPr>
            <a:r>
              <a:rPr lang="en-US" sz="2595" dirty="0" smtClean="0"/>
              <a:t>English stand-up comedian, writer, actor, and voice artist. A graduate of Cambridge University, he is most widely known for writing and playing three unorthodox fictional characters Ali G, </a:t>
            </a:r>
            <a:r>
              <a:rPr lang="en-US" sz="2595" dirty="0" err="1" smtClean="0"/>
              <a:t>Borat</a:t>
            </a:r>
            <a:r>
              <a:rPr lang="en-US" sz="2595" dirty="0" smtClean="0"/>
              <a:t>, and </a:t>
            </a:r>
            <a:r>
              <a:rPr lang="en-US" sz="2595" dirty="0" err="1" smtClean="0"/>
              <a:t>Brüno</a:t>
            </a:r>
            <a:r>
              <a:rPr lang="en-US" sz="2595" dirty="0" smtClean="0"/>
              <a:t>. In his routines, Baron Cohen's characters interact with unsuspecting people who do not </a:t>
            </a:r>
            <a:r>
              <a:rPr lang="en-US" sz="2595" dirty="0" err="1" smtClean="0"/>
              <a:t>realise</a:t>
            </a:r>
            <a:r>
              <a:rPr lang="en-US" sz="2595" dirty="0" smtClean="0"/>
              <a:t> they are being set up for comic situations and self-revealing ridicule. </a:t>
            </a:r>
            <a:endParaRPr lang="en-US" sz="2595" dirty="0"/>
          </a:p>
        </p:txBody>
      </p:sp>
      <p:pic>
        <p:nvPicPr>
          <p:cNvPr id="7172" name="Picture 3"/>
          <p:cNvPicPr>
            <a:picLocks noChangeAspect="1"/>
          </p:cNvPicPr>
          <p:nvPr/>
        </p:nvPicPr>
        <p:blipFill>
          <a:blip r:embed="rId2"/>
          <a:srcRect/>
          <a:stretch>
            <a:fillRect/>
          </a:stretch>
        </p:blipFill>
        <p:spPr bwMode="auto">
          <a:xfrm>
            <a:off x="0" y="0"/>
            <a:ext cx="1511300" cy="2217738"/>
          </a:xfrm>
          <a:prstGeom prst="rect">
            <a:avLst/>
          </a:prstGeom>
          <a:noFill/>
          <a:ln w="9525">
            <a:noFill/>
            <a:miter lim="800000"/>
            <a:headEnd/>
            <a:tailEnd/>
          </a:ln>
        </p:spPr>
      </p:pic>
      <p:pic>
        <p:nvPicPr>
          <p:cNvPr id="7173" name="Picture 4"/>
          <p:cNvPicPr>
            <a:picLocks noChangeAspect="1"/>
          </p:cNvPicPr>
          <p:nvPr/>
        </p:nvPicPr>
        <p:blipFill>
          <a:blip r:embed="rId3"/>
          <a:srcRect/>
          <a:stretch>
            <a:fillRect/>
          </a:stretch>
        </p:blipFill>
        <p:spPr bwMode="auto">
          <a:xfrm>
            <a:off x="0" y="2667000"/>
            <a:ext cx="1752600" cy="261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7875" y="457200"/>
            <a:ext cx="6638925" cy="6248400"/>
          </a:xfrm>
        </p:spPr>
        <p:txBody>
          <a:bodyPr rtlCol="0">
            <a:normAutofit fontScale="92500" lnSpcReduction="20000"/>
          </a:bodyPr>
          <a:lstStyle/>
          <a:p>
            <a:pPr fontAlgn="auto">
              <a:spcAft>
                <a:spcPts val="0"/>
              </a:spcAft>
              <a:buFont typeface="Arial"/>
              <a:buNone/>
              <a:defRPr/>
            </a:pPr>
            <a:r>
              <a:rPr lang="en-US" dirty="0" err="1" smtClean="0"/>
              <a:t>Asa</a:t>
            </a:r>
            <a:r>
              <a:rPr lang="en-US" dirty="0" smtClean="0"/>
              <a:t> Butterfield as Hugo </a:t>
            </a:r>
            <a:r>
              <a:rPr lang="en-US" dirty="0" err="1" smtClean="0"/>
              <a:t>Cabret</a:t>
            </a:r>
            <a:endParaRPr lang="en-US" dirty="0" smtClean="0"/>
          </a:p>
          <a:p>
            <a:pPr fontAlgn="auto">
              <a:spcAft>
                <a:spcPts val="0"/>
              </a:spcAft>
              <a:buFont typeface="Arial"/>
              <a:buNone/>
              <a:defRPr/>
            </a:pPr>
            <a:r>
              <a:rPr lang="en-US" sz="2400" dirty="0" smtClean="0"/>
              <a:t>English actor, best known for starring in the Holocaust film The Boy in the Striped </a:t>
            </a:r>
            <a:r>
              <a:rPr lang="en-US" sz="2400" dirty="0" err="1" smtClean="0"/>
              <a:t>Pyjamas</a:t>
            </a:r>
            <a:r>
              <a:rPr lang="en-US" sz="2400" dirty="0" smtClean="0"/>
              <a:t> (2008), playing Norman in the 2010 film Nanny </a:t>
            </a:r>
            <a:r>
              <a:rPr lang="en-US" sz="2400" dirty="0" err="1" smtClean="0"/>
              <a:t>McPhee</a:t>
            </a:r>
            <a:r>
              <a:rPr lang="en-US" sz="2400" dirty="0" smtClean="0"/>
              <a:t> and the Big Bang</a:t>
            </a:r>
          </a:p>
          <a:p>
            <a:pPr fontAlgn="auto">
              <a:spcAft>
                <a:spcPts val="0"/>
              </a:spcAft>
              <a:buFont typeface="Arial"/>
              <a:buNone/>
              <a:defRPr/>
            </a:pPr>
            <a:endParaRPr lang="en-US" sz="2400" dirty="0" smtClean="0"/>
          </a:p>
          <a:p>
            <a:pPr fontAlgn="auto">
              <a:spcAft>
                <a:spcPts val="0"/>
              </a:spcAft>
              <a:buFont typeface="Arial"/>
              <a:buNone/>
              <a:defRPr/>
            </a:pPr>
            <a:r>
              <a:rPr lang="en-US" sz="3351" dirty="0" err="1" smtClean="0"/>
              <a:t>Chloë</a:t>
            </a:r>
            <a:r>
              <a:rPr lang="en-US" sz="3351" dirty="0" smtClean="0"/>
              <a:t> Grace </a:t>
            </a:r>
            <a:r>
              <a:rPr lang="en-US" sz="3351" dirty="0" err="1" smtClean="0"/>
              <a:t>Moretz</a:t>
            </a:r>
            <a:r>
              <a:rPr lang="en-US" sz="3351" dirty="0" smtClean="0"/>
              <a:t> as Isabelle, Georges' goddaughter</a:t>
            </a:r>
          </a:p>
          <a:p>
            <a:pPr fontAlgn="auto">
              <a:spcAft>
                <a:spcPts val="0"/>
              </a:spcAft>
              <a:buFont typeface="Arial"/>
              <a:buNone/>
              <a:defRPr/>
            </a:pPr>
            <a:endParaRPr lang="en-US" sz="2400" dirty="0" smtClean="0"/>
          </a:p>
          <a:p>
            <a:pPr fontAlgn="auto">
              <a:spcAft>
                <a:spcPts val="0"/>
              </a:spcAft>
              <a:buFont typeface="Arial"/>
              <a:buNone/>
              <a:defRPr/>
            </a:pPr>
            <a:r>
              <a:rPr lang="en-US" sz="2400" dirty="0" smtClean="0"/>
              <a:t>American Actress- At the age of seven, she began her acting career with performances in films and series such as The Amityville Horror, (500) Days of Summer, Diary of a Wimpy Kid, Desperate Housewives, and Dirty Sexy Money, for which she received numerous Young Artist Awards nominations.</a:t>
            </a:r>
          </a:p>
          <a:p>
            <a:pPr fontAlgn="auto">
              <a:spcAft>
                <a:spcPts val="0"/>
              </a:spcAft>
              <a:buFont typeface="Arial"/>
              <a:buNone/>
              <a:defRPr/>
            </a:pPr>
            <a:r>
              <a:rPr lang="en-US" sz="2400" dirty="0"/>
              <a:t>-</a:t>
            </a:r>
            <a:r>
              <a:rPr lang="en-US" sz="2400" dirty="0" smtClean="0"/>
              <a:t> received worldwide recognition for her breakthrough performance as Hit-Girl in the 2010 superhero film Kick-Ass.</a:t>
            </a:r>
          </a:p>
          <a:p>
            <a:pPr fontAlgn="auto">
              <a:spcAft>
                <a:spcPts val="0"/>
              </a:spcAft>
              <a:buFont typeface="Arial"/>
              <a:buNone/>
              <a:defRPr/>
            </a:pPr>
            <a:endParaRPr lang="en-US" sz="2400" dirty="0"/>
          </a:p>
        </p:txBody>
      </p:sp>
      <p:pic>
        <p:nvPicPr>
          <p:cNvPr id="8196" name="Picture 3"/>
          <p:cNvPicPr>
            <a:picLocks noChangeAspect="1"/>
          </p:cNvPicPr>
          <p:nvPr/>
        </p:nvPicPr>
        <p:blipFill>
          <a:blip r:embed="rId2"/>
          <a:srcRect/>
          <a:stretch>
            <a:fillRect/>
          </a:stretch>
        </p:blipFill>
        <p:spPr bwMode="auto">
          <a:xfrm>
            <a:off x="-152400" y="457200"/>
            <a:ext cx="2200275" cy="2773363"/>
          </a:xfrm>
          <a:prstGeom prst="rect">
            <a:avLst/>
          </a:prstGeom>
          <a:noFill/>
          <a:ln w="9525">
            <a:noFill/>
            <a:miter lim="800000"/>
            <a:headEnd/>
            <a:tailEnd/>
          </a:ln>
        </p:spPr>
      </p:pic>
      <p:pic>
        <p:nvPicPr>
          <p:cNvPr id="8197" name="Picture 4"/>
          <p:cNvPicPr>
            <a:picLocks noChangeAspect="1"/>
          </p:cNvPicPr>
          <p:nvPr/>
        </p:nvPicPr>
        <p:blipFill>
          <a:blip r:embed="rId3"/>
          <a:srcRect/>
          <a:stretch>
            <a:fillRect/>
          </a:stretch>
        </p:blipFill>
        <p:spPr bwMode="auto">
          <a:xfrm>
            <a:off x="0" y="3352800"/>
            <a:ext cx="197961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Other cast</a:t>
            </a:r>
          </a:p>
        </p:txBody>
      </p:sp>
      <p:sp>
        <p:nvSpPr>
          <p:cNvPr id="9219" name="Content Placeholder 2"/>
          <p:cNvSpPr>
            <a:spLocks noGrp="1"/>
          </p:cNvSpPr>
          <p:nvPr>
            <p:ph idx="1"/>
          </p:nvPr>
        </p:nvSpPr>
        <p:spPr>
          <a:xfrm>
            <a:off x="0" y="1600200"/>
            <a:ext cx="9144000" cy="4525963"/>
          </a:xfrm>
        </p:spPr>
        <p:txBody>
          <a:bodyPr/>
          <a:lstStyle/>
          <a:p>
            <a:r>
              <a:rPr lang="en-US" smtClean="0"/>
              <a:t>Ray Winstone as Claude Cabret, Hugo's uncle.</a:t>
            </a:r>
          </a:p>
          <a:p>
            <a:r>
              <a:rPr lang="en-US" smtClean="0"/>
              <a:t>Jude Law as Hugo's father, a clockmaker</a:t>
            </a:r>
          </a:p>
          <a:p>
            <a:r>
              <a:rPr lang="en-US" smtClean="0"/>
              <a:t>Christopher Lee as Monsieur Labisse, the bookshop owner</a:t>
            </a:r>
          </a:p>
          <a:p>
            <a:r>
              <a:rPr lang="en-US" smtClean="0"/>
              <a:t>Helen McCrory as Mama Jeanne, Georges' wife</a:t>
            </a:r>
          </a:p>
          <a:p>
            <a:r>
              <a:rPr lang="en-US" smtClean="0"/>
              <a:t>Michael Stuhlbarg as René Tabard, a film historian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5230</TotalTime>
  <Words>1054</Words>
  <Application>Microsoft Office PowerPoint</Application>
  <PresentationFormat>On-screen Show (4:3)</PresentationFormat>
  <Paragraphs>67</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 2</vt:lpstr>
      <vt:lpstr>Office Theme</vt:lpstr>
      <vt:lpstr>Hugo  2011</vt:lpstr>
      <vt:lpstr>PowerPoint Presentation</vt:lpstr>
      <vt:lpstr>Write what is it red!</vt:lpstr>
      <vt:lpstr>Martin Scorsese</vt:lpstr>
      <vt:lpstr>PowerPoint Presentation</vt:lpstr>
      <vt:lpstr>PowerPoint Presentation</vt:lpstr>
      <vt:lpstr>]</vt:lpstr>
      <vt:lpstr>PowerPoint Presentation</vt:lpstr>
      <vt:lpstr>Other cast</vt:lpstr>
      <vt:lpstr>Filming Locations</vt:lpstr>
      <vt:lpstr>Trivia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vt:lpstr>
      <vt:lpstr>Historical Elements!</vt:lpstr>
      <vt:lpstr>Goofs</vt:lpstr>
      <vt:lpstr>Character erros</vt:lpstr>
      <vt:lpstr>Continuity Errors</vt:lpstr>
      <vt:lpstr>Related websites for teachers</vt:lpstr>
    </vt:vector>
  </TitlesOfParts>
  <Company>ECTA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Hugo  2011</dc:title>
  <dc:creator>Carrie Vlaming</dc:creator>
  <cp:lastModifiedBy>Helen Sax</cp:lastModifiedBy>
  <cp:revision>195</cp:revision>
  <dcterms:created xsi:type="dcterms:W3CDTF">2012-03-06T17:26:45Z</dcterms:created>
  <dcterms:modified xsi:type="dcterms:W3CDTF">2014-11-19T14:41:08Z</dcterms:modified>
</cp:coreProperties>
</file>